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72" r:id="rId2"/>
    <p:sldId id="275" r:id="rId3"/>
    <p:sldId id="276" r:id="rId4"/>
    <p:sldId id="273" r:id="rId5"/>
    <p:sldId id="259" r:id="rId6"/>
    <p:sldId id="261" r:id="rId7"/>
    <p:sldId id="265" r:id="rId8"/>
    <p:sldId id="277" r:id="rId9"/>
    <p:sldId id="280" r:id="rId10"/>
    <p:sldId id="279" r:id="rId11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960A5B-8A50-4CF1-A732-D17B2C0D92DC}" type="datetimeFigureOut">
              <a:rPr lang="sr-Cyrl-RS" smtClean="0"/>
              <a:t>13.5.2020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70D811-3724-425B-9567-A4D845EB3D3B}" type="slidenum">
              <a:rPr lang="sr-Cyrl-RS" smtClean="0"/>
              <a:t>‹#›</a:t>
            </a:fld>
            <a:endParaRPr lang="sr-Cyrl-R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0A5B-8A50-4CF1-A732-D17B2C0D92DC}" type="datetimeFigureOut">
              <a:rPr lang="sr-Cyrl-RS" smtClean="0"/>
              <a:t>13.5.2020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D811-3724-425B-9567-A4D845EB3D3B}" type="slidenum">
              <a:rPr lang="sr-Cyrl-RS" smtClean="0"/>
              <a:t>‹#›</a:t>
            </a:fld>
            <a:endParaRPr lang="sr-Cyrl-R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0A5B-8A50-4CF1-A732-D17B2C0D92DC}" type="datetimeFigureOut">
              <a:rPr lang="sr-Cyrl-RS" smtClean="0"/>
              <a:t>13.5.2020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D811-3724-425B-9567-A4D845EB3D3B}" type="slidenum">
              <a:rPr lang="sr-Cyrl-RS" smtClean="0"/>
              <a:t>‹#›</a:t>
            </a:fld>
            <a:endParaRPr lang="sr-Cyrl-R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0A5B-8A50-4CF1-A732-D17B2C0D92DC}" type="datetimeFigureOut">
              <a:rPr lang="sr-Cyrl-RS" smtClean="0"/>
              <a:t>13.5.2020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D811-3724-425B-9567-A4D845EB3D3B}" type="slidenum">
              <a:rPr lang="sr-Cyrl-RS" smtClean="0"/>
              <a:t>‹#›</a:t>
            </a:fld>
            <a:endParaRPr lang="sr-Cyrl-R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0A5B-8A50-4CF1-A732-D17B2C0D92DC}" type="datetimeFigureOut">
              <a:rPr lang="sr-Cyrl-RS" smtClean="0"/>
              <a:t>13.5.2020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D811-3724-425B-9567-A4D845EB3D3B}" type="slidenum">
              <a:rPr lang="sr-Cyrl-RS" smtClean="0"/>
              <a:t>‹#›</a:t>
            </a:fld>
            <a:endParaRPr lang="sr-Cyrl-R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0A5B-8A50-4CF1-A732-D17B2C0D92DC}" type="datetimeFigureOut">
              <a:rPr lang="sr-Cyrl-RS" smtClean="0"/>
              <a:t>13.5.2020</a:t>
            </a:fld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D811-3724-425B-9567-A4D845EB3D3B}" type="slidenum">
              <a:rPr lang="sr-Cyrl-RS" smtClean="0"/>
              <a:t>‹#›</a:t>
            </a:fld>
            <a:endParaRPr lang="sr-Cyrl-R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0A5B-8A50-4CF1-A732-D17B2C0D92DC}" type="datetimeFigureOut">
              <a:rPr lang="sr-Cyrl-RS" smtClean="0"/>
              <a:t>13.5.2020</a:t>
            </a:fld>
            <a:endParaRPr lang="sr-Cyrl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D811-3724-425B-9567-A4D845EB3D3B}" type="slidenum">
              <a:rPr lang="sr-Cyrl-RS" smtClean="0"/>
              <a:t>‹#›</a:t>
            </a:fld>
            <a:endParaRPr lang="sr-Cyrl-R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0A5B-8A50-4CF1-A732-D17B2C0D92DC}" type="datetimeFigureOut">
              <a:rPr lang="sr-Cyrl-RS" smtClean="0"/>
              <a:t>13.5.2020</a:t>
            </a:fld>
            <a:endParaRPr lang="sr-Cyrl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D811-3724-425B-9567-A4D845EB3D3B}" type="slidenum">
              <a:rPr lang="sr-Cyrl-RS" smtClean="0"/>
              <a:t>‹#›</a:t>
            </a:fld>
            <a:endParaRPr lang="sr-Cyrl-R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0A5B-8A50-4CF1-A732-D17B2C0D92DC}" type="datetimeFigureOut">
              <a:rPr lang="sr-Cyrl-RS" smtClean="0"/>
              <a:t>13.5.2020</a:t>
            </a:fld>
            <a:endParaRPr lang="sr-Cyrl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D811-3724-425B-9567-A4D845EB3D3B}" type="slidenum">
              <a:rPr lang="sr-Cyrl-RS" smtClean="0"/>
              <a:t>‹#›</a:t>
            </a:fld>
            <a:endParaRPr lang="sr-Cyrl-R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0A5B-8A50-4CF1-A732-D17B2C0D92DC}" type="datetimeFigureOut">
              <a:rPr lang="sr-Cyrl-RS" smtClean="0"/>
              <a:t>13.5.2020</a:t>
            </a:fld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D811-3724-425B-9567-A4D845EB3D3B}" type="slidenum">
              <a:rPr lang="sr-Cyrl-RS" smtClean="0"/>
              <a:t>‹#›</a:t>
            </a:fld>
            <a:endParaRPr lang="sr-Cyrl-R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0A5B-8A50-4CF1-A732-D17B2C0D92DC}" type="datetimeFigureOut">
              <a:rPr lang="sr-Cyrl-RS" smtClean="0"/>
              <a:t>13.5.2020</a:t>
            </a:fld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D811-3724-425B-9567-A4D845EB3D3B}" type="slidenum">
              <a:rPr lang="sr-Cyrl-RS" smtClean="0"/>
              <a:t>‹#›</a:t>
            </a:fld>
            <a:endParaRPr lang="sr-Cyrl-R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B960A5B-8A50-4CF1-A732-D17B2C0D92DC}" type="datetimeFigureOut">
              <a:rPr lang="sr-Cyrl-RS" smtClean="0"/>
              <a:t>13.5.2020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870D811-3724-425B-9567-A4D845EB3D3B}" type="slidenum">
              <a:rPr lang="sr-Cyrl-RS" smtClean="0"/>
              <a:t>‹#›</a:t>
            </a:fld>
            <a:endParaRPr lang="sr-Cyrl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0.wav"/><Relationship Id="rId7" Type="http://schemas.openxmlformats.org/officeDocument/2006/relationships/hyperlink" Target="https://www.youtube.com/watch?v=vSM10vPYhs4" TargetMode="External"/><Relationship Id="rId2" Type="http://schemas.microsoft.com/office/2007/relationships/media" Target="../media/media10.wav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hyperlink" Target="&#1054;&#1094;&#1077;&#1085;&#1077;%20-%20&#1043;&#1074;&#1080;&#1076;&#1086;%20&#1058;&#1072;&#1088;&#1090;&#1072;&#1113;&#1072;%20(&#1089;&#1094;&#1077;&#1085;&#1072;&#1088;&#1080;&#1086;).docx" TargetMode="Externa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hyperlink" Target="https://www.youtube.com/watch?v=KtF-XRI2br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hyperlink" Target="https://docs.google.com/forms/d/e/1FAIpQLSefhuuRCSvhnOq8ex1hafJD2T_UHkjcim88Ti_dzj4uZeqxzw/viewform?vc=0&amp;c=0&amp;w=1&amp;fbclid=IwAR3aj1HBo73nzb6l8WdSgZZqfYVA831H_9vQRjzOB1liUIx3LF2YyxEK_a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88840"/>
            <a:ext cx="8568952" cy="46085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2600" b="1" dirty="0" smtClean="0">
                <a:solidFill>
                  <a:srgbClr val="C00000"/>
                </a:solidFill>
              </a:rPr>
              <a:t>        </a:t>
            </a:r>
          </a:p>
          <a:p>
            <a:pPr marL="0" indent="0">
              <a:buNone/>
            </a:pPr>
            <a:endParaRPr lang="sr-Cyrl-RS" sz="26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sr-Cyrl-RS" sz="2600" b="1" dirty="0" smtClean="0">
                <a:solidFill>
                  <a:srgbClr val="C00000"/>
                </a:solidFill>
              </a:rPr>
              <a:t>         </a:t>
            </a:r>
            <a:r>
              <a:rPr lang="sr-Cyrl-RS" sz="3200" b="1" dirty="0" smtClean="0">
                <a:solidFill>
                  <a:srgbClr val="C00000"/>
                </a:solidFill>
              </a:rPr>
              <a:t>Драга децо, за овај час српског језика </a:t>
            </a:r>
          </a:p>
          <a:p>
            <a:pPr marL="0" indent="0">
              <a:buNone/>
            </a:pPr>
            <a:r>
              <a:rPr lang="sr-Cyrl-RS" sz="3200" b="1" dirty="0" smtClean="0">
                <a:solidFill>
                  <a:srgbClr val="C00000"/>
                </a:solidFill>
              </a:rPr>
              <a:t>биће вам потребна оловка, гумица, школска       </a:t>
            </a:r>
          </a:p>
          <a:p>
            <a:pPr marL="0" indent="0">
              <a:buNone/>
            </a:pPr>
            <a:r>
              <a:rPr lang="sr-Cyrl-RS" sz="3200" b="1" dirty="0">
                <a:solidFill>
                  <a:srgbClr val="C00000"/>
                </a:solidFill>
              </a:rPr>
              <a:t> </a:t>
            </a:r>
            <a:r>
              <a:rPr lang="sr-Cyrl-RS" sz="3200" b="1" dirty="0" smtClean="0">
                <a:solidFill>
                  <a:srgbClr val="C00000"/>
                </a:solidFill>
              </a:rPr>
              <a:t>                          свеска и читанка.</a:t>
            </a:r>
            <a:endParaRPr lang="sr-Cyrl-RS" sz="3200" b="1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0" y="7173416"/>
            <a:ext cx="7756263" cy="1054250"/>
          </a:xfrm>
        </p:spPr>
        <p:txBody>
          <a:bodyPr/>
          <a:lstStyle/>
          <a:p>
            <a:endParaRPr lang="sr-Cyrl-RS" dirty="0"/>
          </a:p>
        </p:txBody>
      </p:sp>
      <p:pic>
        <p:nvPicPr>
          <p:cNvPr id="2050" name="Picture 2" descr="C:\Users\Win 7\Desktop\1101058.f56.78683S7ay1Cm2MjUAAA-650x650-b-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865"/>
            <a:ext cx="1875272" cy="1393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1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16832"/>
            <a:ext cx="9144000" cy="1584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26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sr-Cyrl-RS" sz="2600" b="1" dirty="0" smtClean="0">
                <a:solidFill>
                  <a:srgbClr val="C00000"/>
                </a:solidFill>
              </a:rPr>
              <a:t>Сада, када смо се добро упознали са ликовима и њиховим  </a:t>
            </a:r>
          </a:p>
          <a:p>
            <a:pPr marL="0" indent="0">
              <a:buNone/>
            </a:pPr>
            <a:r>
              <a:rPr lang="sr-Cyrl-RS" sz="2600" b="1" dirty="0">
                <a:solidFill>
                  <a:srgbClr val="C00000"/>
                </a:solidFill>
              </a:rPr>
              <a:t> </a:t>
            </a:r>
            <a:r>
              <a:rPr lang="sr-Cyrl-RS" sz="2600" b="1" dirty="0" smtClean="0">
                <a:solidFill>
                  <a:srgbClr val="C00000"/>
                </a:solidFill>
              </a:rPr>
              <a:t>   особинама, поделићемо улоге и покушати да направимо   </a:t>
            </a:r>
          </a:p>
          <a:p>
            <a:pPr marL="0" indent="0">
              <a:buNone/>
            </a:pPr>
            <a:r>
              <a:rPr lang="sr-Cyrl-RS" sz="2600" b="1" dirty="0">
                <a:solidFill>
                  <a:srgbClr val="C00000"/>
                </a:solidFill>
              </a:rPr>
              <a:t> </a:t>
            </a:r>
            <a:r>
              <a:rPr lang="sr-Cyrl-RS" sz="2600" b="1" dirty="0" smtClean="0">
                <a:solidFill>
                  <a:srgbClr val="C00000"/>
                </a:solidFill>
              </a:rPr>
              <a:t>                                           представу</a:t>
            </a:r>
            <a:r>
              <a:rPr lang="sr-Cyrl-RS" sz="2600" b="1" dirty="0" smtClean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r>
              <a:rPr lang="sr-Cyrl-RS" sz="2600" b="1" dirty="0" smtClean="0">
                <a:solidFill>
                  <a:srgbClr val="C00000"/>
                </a:solidFill>
              </a:rPr>
              <a:t>     У следећем документу налазе се упутства за снимање            </a:t>
            </a:r>
          </a:p>
          <a:p>
            <a:pPr marL="0" indent="0">
              <a:buNone/>
            </a:pPr>
            <a:r>
              <a:rPr lang="sr-Cyrl-RS" sz="2600" b="1" dirty="0">
                <a:solidFill>
                  <a:srgbClr val="C00000"/>
                </a:solidFill>
              </a:rPr>
              <a:t> </a:t>
            </a:r>
            <a:r>
              <a:rPr lang="sr-Cyrl-RS" sz="2600" b="1" dirty="0" smtClean="0">
                <a:solidFill>
                  <a:srgbClr val="C00000"/>
                </a:solidFill>
              </a:rPr>
              <a:t>                реплика, изглед костима, сценографије...</a:t>
            </a:r>
          </a:p>
          <a:p>
            <a:pPr marL="0" indent="0" algn="ctr">
              <a:buNone/>
            </a:pPr>
            <a:r>
              <a:rPr lang="ru-RU" sz="2600" b="1" dirty="0" smtClean="0">
                <a:solidFill>
                  <a:srgbClr val="C00000"/>
                </a:solidFill>
                <a:hlinkClick r:id="rId5" action="ppaction://hlinkfile"/>
              </a:rPr>
              <a:t>Оцене - Гвидо Тартаља (сценарио).docx</a:t>
            </a:r>
            <a:endParaRPr lang="sr-Cyrl-RS" sz="2600" b="1" dirty="0" smtClean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0" y="7173416"/>
            <a:ext cx="7756263" cy="1054250"/>
          </a:xfrm>
        </p:spPr>
        <p:txBody>
          <a:bodyPr/>
          <a:lstStyle/>
          <a:p>
            <a:endParaRPr lang="sr-Cyrl-RS" dirty="0"/>
          </a:p>
        </p:txBody>
      </p:sp>
      <p:pic>
        <p:nvPicPr>
          <p:cNvPr id="2050" name="Picture 2" descr="C:\Users\Win 7\Desktop\1101058.f56.78683S7ay1Cm2MjUAAA-650x650-b-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865"/>
            <a:ext cx="1875272" cy="1393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4653136"/>
            <a:ext cx="8748588" cy="148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873624"/>
              </a:buClr>
            </a:pPr>
            <a:endParaRPr lang="sr-Cyrl-RS" sz="2600" b="1" dirty="0">
              <a:solidFill>
                <a:srgbClr val="D6862D">
                  <a:lumMod val="60000"/>
                  <a:lumOff val="40000"/>
                </a:srgbClr>
              </a:solidFill>
            </a:endParaRPr>
          </a:p>
          <a:p>
            <a:pPr lvl="0" algn="ctr">
              <a:spcBef>
                <a:spcPct val="20000"/>
              </a:spcBef>
              <a:buClr>
                <a:srgbClr val="873624"/>
              </a:buClr>
            </a:pPr>
            <a:r>
              <a:rPr lang="sr-Cyrl-RS" sz="2600" b="1" dirty="0">
                <a:solidFill>
                  <a:srgbClr val="C00000"/>
                </a:solidFill>
              </a:rPr>
              <a:t>Наша online представа је ту. Уживајте</a:t>
            </a:r>
            <a:r>
              <a:rPr lang="sr-Cyrl-RS" sz="2600" b="1" dirty="0" smtClean="0">
                <a:solidFill>
                  <a:srgbClr val="C00000"/>
                </a:solidFill>
              </a:rPr>
              <a:t>!!!</a:t>
            </a:r>
          </a:p>
          <a:p>
            <a:pPr lvl="0" algn="ctr">
              <a:spcBef>
                <a:spcPct val="20000"/>
              </a:spcBef>
              <a:buClr>
                <a:srgbClr val="873624"/>
              </a:buClr>
            </a:pPr>
            <a:r>
              <a:rPr lang="en-US" sz="2800" dirty="0">
                <a:hlinkClick r:id="rId7"/>
              </a:rPr>
              <a:t>https://www.youtube.com/watch?v=vSM10vPYhs4</a:t>
            </a:r>
            <a:endParaRPr lang="sr-Cyrl-RS" sz="2600" b="1" dirty="0">
              <a:solidFill>
                <a:srgbClr val="C00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940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10"/>
    </mc:Choice>
    <mc:Fallback>
      <p:transition spd="slow" advTm="29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48347"/>
            <a:ext cx="9144000" cy="3877815"/>
          </a:xfrm>
        </p:spPr>
        <p:txBody>
          <a:bodyPr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ClrTx/>
              <a:buNone/>
            </a:pPr>
            <a:r>
              <a:rPr lang="sr-Cyrl-RS" sz="3200" b="1" dirty="0" smtClean="0">
                <a:solidFill>
                  <a:srgbClr val="C00000"/>
                </a:solidFill>
              </a:rPr>
              <a:t>          На </a:t>
            </a:r>
            <a:r>
              <a:rPr lang="sr-Cyrl-RS" sz="3200" b="1" dirty="0">
                <a:solidFill>
                  <a:srgbClr val="C00000"/>
                </a:solidFill>
              </a:rPr>
              <a:t>претходним часовима говорили смо о   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sr-Cyrl-RS" sz="3200" b="1" dirty="0" smtClean="0">
                <a:solidFill>
                  <a:srgbClr val="C00000"/>
                </a:solidFill>
              </a:rPr>
              <a:t>             професијама </a:t>
            </a:r>
            <a:r>
              <a:rPr lang="sr-Cyrl-RS" sz="3200" b="1" dirty="0">
                <a:solidFill>
                  <a:srgbClr val="C00000"/>
                </a:solidFill>
              </a:rPr>
              <a:t>којима се људи у нашем 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sr-Cyrl-RS" sz="3200" b="1" dirty="0">
                <a:solidFill>
                  <a:srgbClr val="C00000"/>
                </a:solidFill>
              </a:rPr>
              <a:t>                        </a:t>
            </a:r>
            <a:r>
              <a:rPr lang="sr-Cyrl-RS" sz="3200" b="1" dirty="0" smtClean="0">
                <a:solidFill>
                  <a:srgbClr val="C00000"/>
                </a:solidFill>
              </a:rPr>
              <a:t>       окружењу </a:t>
            </a:r>
            <a:r>
              <a:rPr lang="sr-Cyrl-RS" sz="3200" b="1" dirty="0">
                <a:solidFill>
                  <a:srgbClr val="C00000"/>
                </a:solidFill>
              </a:rPr>
              <a:t>баве. </a:t>
            </a:r>
            <a:endParaRPr lang="sr-Cyrl-RS" sz="3200" b="1" dirty="0" smtClean="0">
              <a:solidFill>
                <a:srgbClr val="C00000"/>
              </a:solidFill>
            </a:endParaRPr>
          </a:p>
          <a:p>
            <a:pPr marL="0" lvl="0" indent="0">
              <a:spcBef>
                <a:spcPts val="0"/>
              </a:spcBef>
              <a:buClrTx/>
              <a:buNone/>
            </a:pPr>
            <a:endParaRPr lang="sr-Cyrl-RS" sz="3200" b="1" dirty="0">
              <a:solidFill>
                <a:srgbClr val="C00000"/>
              </a:solidFill>
            </a:endParaRP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sr-Cyrl-RS" sz="3200" b="1" dirty="0">
                <a:solidFill>
                  <a:srgbClr val="C00000"/>
                </a:solidFill>
              </a:rPr>
              <a:t>  </a:t>
            </a:r>
            <a:r>
              <a:rPr lang="sr-Cyrl-RS" sz="3200" b="1" dirty="0" smtClean="0">
                <a:solidFill>
                  <a:srgbClr val="C00000"/>
                </a:solidFill>
              </a:rPr>
              <a:t>     </a:t>
            </a:r>
            <a:r>
              <a:rPr lang="sr-Cyrl-RS" sz="3200" b="1" dirty="0" smtClean="0">
                <a:solidFill>
                  <a:schemeClr val="accent2">
                    <a:lumMod val="75000"/>
                  </a:schemeClr>
                </a:solidFill>
              </a:rPr>
              <a:t>Тада </a:t>
            </a:r>
            <a:r>
              <a:rPr lang="sr-Cyrl-RS" sz="3200" b="1" dirty="0">
                <a:solidFill>
                  <a:schemeClr val="accent2">
                    <a:lumMod val="75000"/>
                  </a:schemeClr>
                </a:solidFill>
              </a:rPr>
              <a:t>смо споменули  пекаре, </a:t>
            </a:r>
            <a:r>
              <a:rPr lang="sr-Cyrl-RS" sz="3200" b="1" dirty="0" smtClean="0">
                <a:solidFill>
                  <a:schemeClr val="accent2">
                    <a:lumMod val="75000"/>
                  </a:schemeClr>
                </a:solidFill>
              </a:rPr>
              <a:t>лекаре, трговце</a:t>
            </a:r>
            <a:r>
              <a:rPr lang="sr-Cyrl-RS" sz="32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sr-Cyrl-RS" sz="32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sr-Cyrl-RS" sz="32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војнике </a:t>
            </a:r>
            <a:r>
              <a:rPr lang="sr-Cyrl-RS" sz="3200" b="1" dirty="0">
                <a:solidFill>
                  <a:schemeClr val="accent2">
                    <a:lumMod val="75000"/>
                  </a:schemeClr>
                </a:solidFill>
              </a:rPr>
              <a:t>и многе друге. 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endParaRPr lang="sr-Cyrl-RS" sz="3200" b="1" dirty="0">
              <a:solidFill>
                <a:srgbClr val="C00000"/>
              </a:solidFill>
            </a:endParaRP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sr-Cyrl-RS" sz="3200" b="1" dirty="0">
                <a:solidFill>
                  <a:srgbClr val="C00000"/>
                </a:solidFill>
              </a:rPr>
              <a:t> </a:t>
            </a:r>
            <a:r>
              <a:rPr lang="sr-Cyrl-RS" sz="3200" b="1" dirty="0" smtClean="0">
                <a:solidFill>
                  <a:srgbClr val="C00000"/>
                </a:solidFill>
              </a:rPr>
              <a:t>      Знате </a:t>
            </a:r>
            <a:r>
              <a:rPr lang="sr-Cyrl-RS" sz="3200" b="1" dirty="0">
                <a:solidFill>
                  <a:srgbClr val="C00000"/>
                </a:solidFill>
              </a:rPr>
              <a:t>ли да људи могу да се баве и </a:t>
            </a:r>
            <a:r>
              <a:rPr lang="sr-Cyrl-RS" sz="3200" b="1" dirty="0" smtClean="0">
                <a:solidFill>
                  <a:srgbClr val="C00000"/>
                </a:solidFill>
              </a:rPr>
              <a:t>глумом</a:t>
            </a:r>
            <a:r>
              <a:rPr lang="sr-Cyrl-RS" sz="3200" b="1" dirty="0">
                <a:solidFill>
                  <a:srgbClr val="C00000"/>
                </a:solidFill>
              </a:rPr>
              <a:t>, да </a:t>
            </a:r>
            <a:r>
              <a:rPr lang="sr-Cyrl-RS" sz="3200" b="1" dirty="0" smtClean="0">
                <a:solidFill>
                  <a:srgbClr val="C00000"/>
                </a:solidFill>
              </a:rPr>
              <a:t>  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sr-Cyrl-RS" sz="3200" b="1" dirty="0" smtClean="0">
                <a:solidFill>
                  <a:srgbClr val="C00000"/>
                </a:solidFill>
              </a:rPr>
              <a:t>                       то </a:t>
            </a:r>
            <a:r>
              <a:rPr lang="sr-Cyrl-RS" sz="3200" b="1" dirty="0">
                <a:solidFill>
                  <a:srgbClr val="C00000"/>
                </a:solidFill>
              </a:rPr>
              <a:t>буде њихова професија?</a:t>
            </a:r>
          </a:p>
          <a:p>
            <a:pPr marL="0" indent="0">
              <a:buNone/>
            </a:pPr>
            <a:endParaRPr lang="sr-Cyrl-R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0" y="7173416"/>
            <a:ext cx="7756263" cy="1054250"/>
          </a:xfrm>
        </p:spPr>
        <p:txBody>
          <a:bodyPr/>
          <a:lstStyle/>
          <a:p>
            <a:endParaRPr lang="sr-Cyrl-RS" dirty="0"/>
          </a:p>
        </p:txBody>
      </p:sp>
      <p:pic>
        <p:nvPicPr>
          <p:cNvPr id="2050" name="Picture 2" descr="C:\Users\Win 7\Desktop\1101058.f56.78683S7ay1Cm2MjUAAA-650x650-b-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865"/>
            <a:ext cx="1875272" cy="1393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4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2856"/>
            <a:ext cx="9143999" cy="4725144"/>
          </a:xfrm>
        </p:spPr>
        <p:txBody>
          <a:bodyPr>
            <a:normAutofit fontScale="85000" lnSpcReduction="10000"/>
          </a:bodyPr>
          <a:lstStyle/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sr-Cyrl-RS" sz="3300" b="1" dirty="0" smtClean="0">
                <a:solidFill>
                  <a:srgbClr val="C00000"/>
                </a:solidFill>
              </a:rPr>
              <a:t>  Глумци </a:t>
            </a:r>
            <a:r>
              <a:rPr lang="sr-Cyrl-RS" sz="3300" b="1" dirty="0">
                <a:solidFill>
                  <a:srgbClr val="C00000"/>
                </a:solidFill>
              </a:rPr>
              <a:t>су углавном завршили </a:t>
            </a:r>
            <a:r>
              <a:rPr lang="sr-Cyrl-RS" sz="3300" b="1" dirty="0" smtClean="0">
                <a:solidFill>
                  <a:srgbClr val="C00000"/>
                </a:solidFill>
              </a:rPr>
              <a:t>Факултет драмских   </a:t>
            </a:r>
          </a:p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sr-Cyrl-RS" sz="3300" b="1" dirty="0" smtClean="0">
                <a:solidFill>
                  <a:srgbClr val="C00000"/>
                </a:solidFill>
              </a:rPr>
              <a:t>  уметности</a:t>
            </a:r>
            <a:r>
              <a:rPr lang="sr-Cyrl-RS" sz="3300" b="1" dirty="0">
                <a:solidFill>
                  <a:srgbClr val="C00000"/>
                </a:solidFill>
              </a:rPr>
              <a:t>, мада су понекад и </a:t>
            </a:r>
            <a:r>
              <a:rPr lang="sr-Cyrl-RS" sz="3300" b="1" dirty="0" smtClean="0">
                <a:solidFill>
                  <a:srgbClr val="C00000"/>
                </a:solidFill>
              </a:rPr>
              <a:t>аматери  (</a:t>
            </a:r>
            <a:r>
              <a:rPr lang="sr-Cyrl-RS" sz="3300" b="1" dirty="0">
                <a:solidFill>
                  <a:srgbClr val="C00000"/>
                </a:solidFill>
              </a:rPr>
              <a:t>талентовани </a:t>
            </a:r>
            <a:endParaRPr lang="sr-Cyrl-RS" sz="3300" b="1" dirty="0" smtClean="0">
              <a:solidFill>
                <a:srgbClr val="C00000"/>
              </a:solidFill>
            </a:endParaRPr>
          </a:p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sr-Cyrl-RS" sz="3300" b="1" dirty="0" smtClean="0">
                <a:solidFill>
                  <a:srgbClr val="C00000"/>
                </a:solidFill>
              </a:rPr>
              <a:t>   људи </a:t>
            </a:r>
            <a:r>
              <a:rPr lang="sr-Cyrl-RS" sz="3300" b="1" dirty="0">
                <a:solidFill>
                  <a:srgbClr val="C00000"/>
                </a:solidFill>
              </a:rPr>
              <a:t>који нису </a:t>
            </a:r>
            <a:r>
              <a:rPr lang="sr-Cyrl-RS" sz="3300" b="1" dirty="0" smtClean="0">
                <a:solidFill>
                  <a:srgbClr val="C00000"/>
                </a:solidFill>
              </a:rPr>
              <a:t>завршили поменути </a:t>
            </a:r>
            <a:r>
              <a:rPr lang="sr-Cyrl-RS" sz="3300" b="1" dirty="0">
                <a:solidFill>
                  <a:srgbClr val="C00000"/>
                </a:solidFill>
              </a:rPr>
              <a:t>факултет</a:t>
            </a:r>
            <a:r>
              <a:rPr lang="sr-Cyrl-RS" sz="3300" b="1" dirty="0" smtClean="0">
                <a:solidFill>
                  <a:srgbClr val="C00000"/>
                </a:solidFill>
              </a:rPr>
              <a:t>).</a:t>
            </a:r>
            <a:r>
              <a:rPr lang="sr-Cyrl-RS" sz="3300" b="1" dirty="0">
                <a:solidFill>
                  <a:srgbClr val="C00000"/>
                </a:solidFill>
              </a:rPr>
              <a:t> </a:t>
            </a:r>
            <a:endParaRPr lang="sr-Cyrl-RS" sz="3300" b="1" dirty="0" smtClean="0">
              <a:solidFill>
                <a:srgbClr val="C00000"/>
              </a:solidFill>
            </a:endParaRPr>
          </a:p>
          <a:p>
            <a:pPr marL="0" lvl="0" indent="0" algn="ctr">
              <a:spcBef>
                <a:spcPts val="0"/>
              </a:spcBef>
              <a:buClrTx/>
              <a:buNone/>
            </a:pPr>
            <a:endParaRPr lang="sr-Cyrl-RS" sz="3300" b="1" dirty="0" smtClean="0">
              <a:solidFill>
                <a:srgbClr val="C00000"/>
              </a:solidFill>
            </a:endParaRPr>
          </a:p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sr-Cyrl-RS" sz="3300" b="1" dirty="0">
                <a:solidFill>
                  <a:srgbClr val="C00000"/>
                </a:solidFill>
              </a:rPr>
              <a:t> </a:t>
            </a:r>
            <a:r>
              <a:rPr lang="sr-Cyrl-RS" sz="3300" b="1" dirty="0" smtClean="0">
                <a:solidFill>
                  <a:srgbClr val="C00000"/>
                </a:solidFill>
              </a:rPr>
              <a:t>    </a:t>
            </a:r>
            <a:r>
              <a:rPr lang="sr-Cyrl-RS" sz="3300" b="1" dirty="0" smtClean="0">
                <a:solidFill>
                  <a:schemeClr val="accent2">
                    <a:lumMod val="75000"/>
                  </a:schemeClr>
                </a:solidFill>
              </a:rPr>
              <a:t>Они </a:t>
            </a:r>
            <a:r>
              <a:rPr lang="sr-Cyrl-RS" sz="3300" b="1" dirty="0">
                <a:solidFill>
                  <a:schemeClr val="accent2">
                    <a:lumMod val="75000"/>
                  </a:schemeClr>
                </a:solidFill>
              </a:rPr>
              <a:t>забављају публику „оживљавајући“ речи из </a:t>
            </a:r>
            <a:endParaRPr lang="sr-Cyrl-RS" sz="33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sr-Cyrl-RS" sz="3300" b="1" dirty="0" smtClean="0">
                <a:solidFill>
                  <a:schemeClr val="accent2">
                    <a:lumMod val="75000"/>
                  </a:schemeClr>
                </a:solidFill>
              </a:rPr>
              <a:t>   драмског </a:t>
            </a:r>
            <a:r>
              <a:rPr lang="sr-Cyrl-RS" sz="3300" b="1" dirty="0">
                <a:solidFill>
                  <a:schemeClr val="accent2">
                    <a:lumMod val="75000"/>
                  </a:schemeClr>
                </a:solidFill>
              </a:rPr>
              <a:t>текста. Како би то што </a:t>
            </a:r>
            <a:r>
              <a:rPr lang="sr-Cyrl-RS" sz="3300" b="1" dirty="0" smtClean="0">
                <a:solidFill>
                  <a:schemeClr val="accent2">
                    <a:lumMod val="75000"/>
                  </a:schemeClr>
                </a:solidFill>
              </a:rPr>
              <a:t>успешније </a:t>
            </a:r>
            <a:r>
              <a:rPr lang="sr-Cyrl-RS" sz="3300" b="1" dirty="0">
                <a:solidFill>
                  <a:schemeClr val="accent2">
                    <a:lumMod val="75000"/>
                  </a:schemeClr>
                </a:solidFill>
              </a:rPr>
              <a:t>извели, </a:t>
            </a:r>
            <a:r>
              <a:rPr lang="sr-Cyrl-RS" sz="33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sr-Cyrl-RS" sz="3300" b="1" dirty="0" smtClean="0">
                <a:solidFill>
                  <a:schemeClr val="accent2">
                    <a:lumMod val="75000"/>
                  </a:schemeClr>
                </a:solidFill>
              </a:rPr>
              <a:t>     договарају </a:t>
            </a:r>
            <a:r>
              <a:rPr lang="sr-Cyrl-RS" sz="3300" b="1" dirty="0">
                <a:solidFill>
                  <a:schemeClr val="accent2">
                    <a:lumMod val="75000"/>
                  </a:schemeClr>
                </a:solidFill>
              </a:rPr>
              <a:t>се са </a:t>
            </a:r>
            <a:r>
              <a:rPr lang="sr-Cyrl-RS" sz="3300" b="1" dirty="0" smtClean="0">
                <a:solidFill>
                  <a:schemeClr val="accent2">
                    <a:lumMod val="75000"/>
                  </a:schemeClr>
                </a:solidFill>
              </a:rPr>
              <a:t>редитељем</a:t>
            </a:r>
            <a:r>
              <a:rPr lang="sr-Cyrl-RS" sz="33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sr-Cyrl-RS" sz="33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ClrTx/>
              <a:buNone/>
            </a:pPr>
            <a:endParaRPr lang="sr-Cyrl-RS" sz="33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sr-Cyrl-RS" sz="3300" b="1" dirty="0" smtClean="0">
                <a:solidFill>
                  <a:srgbClr val="C00000"/>
                </a:solidFill>
              </a:rPr>
              <a:t>  У </a:t>
            </a:r>
            <a:r>
              <a:rPr lang="sr-Cyrl-RS" sz="3300" b="1" dirty="0">
                <a:solidFill>
                  <a:srgbClr val="C00000"/>
                </a:solidFill>
              </a:rPr>
              <a:t>глуми се служе мимиком </a:t>
            </a:r>
            <a:r>
              <a:rPr lang="sr-Cyrl-RS" sz="3300" b="1" dirty="0" smtClean="0">
                <a:solidFill>
                  <a:srgbClr val="C00000"/>
                </a:solidFill>
              </a:rPr>
              <a:t>лица</a:t>
            </a:r>
            <a:r>
              <a:rPr lang="sr-Cyrl-RS" sz="3300" b="1" dirty="0">
                <a:solidFill>
                  <a:srgbClr val="C00000"/>
                </a:solidFill>
              </a:rPr>
              <a:t>, покретима тела, а </a:t>
            </a:r>
            <a:r>
              <a:rPr lang="sr-Cyrl-RS" sz="3300" b="1" dirty="0" smtClean="0">
                <a:solidFill>
                  <a:srgbClr val="C00000"/>
                </a:solidFill>
              </a:rPr>
              <a:t>  </a:t>
            </a:r>
          </a:p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sr-Cyrl-RS" sz="3300" b="1" dirty="0" smtClean="0">
                <a:solidFill>
                  <a:srgbClr val="C00000"/>
                </a:solidFill>
              </a:rPr>
              <a:t>  често </a:t>
            </a:r>
            <a:r>
              <a:rPr lang="sr-Cyrl-RS" sz="3300" b="1" dirty="0">
                <a:solidFill>
                  <a:srgbClr val="C00000"/>
                </a:solidFill>
              </a:rPr>
              <a:t>певају и плешу. Да би што верније приказали </a:t>
            </a:r>
            <a:r>
              <a:rPr lang="sr-Cyrl-RS" sz="3300" b="1" dirty="0" smtClean="0">
                <a:solidFill>
                  <a:srgbClr val="C00000"/>
                </a:solidFill>
              </a:rPr>
              <a:t> </a:t>
            </a:r>
          </a:p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sr-Cyrl-RS" sz="3300" b="1" dirty="0" smtClean="0">
                <a:solidFill>
                  <a:srgbClr val="C00000"/>
                </a:solidFill>
              </a:rPr>
              <a:t>  свој лик </a:t>
            </a:r>
            <a:r>
              <a:rPr lang="sr-Cyrl-RS" sz="3300" b="1" dirty="0">
                <a:solidFill>
                  <a:srgbClr val="C00000"/>
                </a:solidFill>
              </a:rPr>
              <a:t>користе костиме и маске. Глумци </a:t>
            </a:r>
            <a:r>
              <a:rPr lang="sr-Cyrl-RS" sz="3300" b="1" dirty="0" smtClean="0">
                <a:solidFill>
                  <a:srgbClr val="C00000"/>
                </a:solidFill>
              </a:rPr>
              <a:t>морају  </a:t>
            </a:r>
          </a:p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sr-Cyrl-RS" sz="3300" b="1" dirty="0" smtClean="0">
                <a:solidFill>
                  <a:srgbClr val="C00000"/>
                </a:solidFill>
              </a:rPr>
              <a:t>   упамтити </a:t>
            </a:r>
            <a:r>
              <a:rPr lang="sr-Cyrl-RS" sz="3300" b="1" dirty="0">
                <a:solidFill>
                  <a:srgbClr val="C00000"/>
                </a:solidFill>
              </a:rPr>
              <a:t>текст своје улоге и </a:t>
            </a:r>
            <a:r>
              <a:rPr lang="sr-Cyrl-RS" sz="3300" b="1" dirty="0" smtClean="0">
                <a:solidFill>
                  <a:srgbClr val="C00000"/>
                </a:solidFill>
              </a:rPr>
              <a:t>кретање </a:t>
            </a:r>
            <a:r>
              <a:rPr lang="sr-Cyrl-RS" sz="3300" b="1" dirty="0">
                <a:solidFill>
                  <a:srgbClr val="C00000"/>
                </a:solidFill>
              </a:rPr>
              <a:t>на позорници.</a:t>
            </a:r>
            <a:endParaRPr lang="sr-Cyrl-RS" sz="33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ClrTx/>
              <a:buNone/>
            </a:pPr>
            <a:endParaRPr lang="sr-Cyrl-RS" sz="32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r-Cyrl-R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0" y="7173416"/>
            <a:ext cx="7756263" cy="1054250"/>
          </a:xfrm>
        </p:spPr>
        <p:txBody>
          <a:bodyPr/>
          <a:lstStyle/>
          <a:p>
            <a:endParaRPr lang="sr-Cyrl-RS" dirty="0"/>
          </a:p>
        </p:txBody>
      </p:sp>
      <p:pic>
        <p:nvPicPr>
          <p:cNvPr id="2050" name="Picture 2" descr="C:\Users\Win 7\Desktop\1101058.f56.78683S7ay1Cm2MjUAAA-650x650-b-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865"/>
            <a:ext cx="1875272" cy="1393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4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8840"/>
            <a:ext cx="9143999" cy="4869160"/>
          </a:xfrm>
        </p:spPr>
        <p:txBody>
          <a:bodyPr>
            <a:normAutofit fontScale="92500"/>
          </a:bodyPr>
          <a:lstStyle/>
          <a:p>
            <a:pPr marL="0" lvl="0" indent="0">
              <a:buClr>
                <a:srgbClr val="873624"/>
              </a:buClr>
              <a:buNone/>
            </a:pPr>
            <a:r>
              <a:rPr lang="sr-Cyrl-RS" sz="3000" b="1" dirty="0" smtClean="0">
                <a:solidFill>
                  <a:srgbClr val="C00000"/>
                </a:solidFill>
              </a:rPr>
              <a:t>   На данашњем часу, научићемо један драмски</a:t>
            </a:r>
            <a:r>
              <a:rPr lang="sr-Cyrl-RS" sz="3000" b="1" dirty="0">
                <a:solidFill>
                  <a:srgbClr val="C00000"/>
                </a:solidFill>
              </a:rPr>
              <a:t> текст</a:t>
            </a:r>
            <a:r>
              <a:rPr lang="sr-Cyrl-RS" sz="3000" b="1" dirty="0" smtClean="0">
                <a:solidFill>
                  <a:srgbClr val="C00000"/>
                </a:solidFill>
              </a:rPr>
              <a:t>   </a:t>
            </a:r>
          </a:p>
          <a:p>
            <a:pPr marL="0" lvl="0" indent="0">
              <a:buClr>
                <a:srgbClr val="873624"/>
              </a:buClr>
              <a:buNone/>
            </a:pPr>
            <a:r>
              <a:rPr lang="sr-Cyrl-RS" sz="3000" b="1" dirty="0">
                <a:solidFill>
                  <a:srgbClr val="C00000"/>
                </a:solidFill>
              </a:rPr>
              <a:t> </a:t>
            </a:r>
            <a:r>
              <a:rPr lang="sr-Cyrl-RS" sz="3000" b="1" dirty="0" smtClean="0">
                <a:solidFill>
                  <a:srgbClr val="C00000"/>
                </a:solidFill>
              </a:rPr>
              <a:t>    који се зове </a:t>
            </a:r>
            <a:r>
              <a:rPr lang="sr-Cyrl-RS" sz="3000" b="1" i="1" dirty="0" smtClean="0">
                <a:solidFill>
                  <a:srgbClr val="C00000"/>
                </a:solidFill>
              </a:rPr>
              <a:t>Оцене</a:t>
            </a:r>
            <a:r>
              <a:rPr lang="sr-Cyrl-RS" sz="3000" b="1" dirty="0" smtClean="0">
                <a:solidFill>
                  <a:srgbClr val="C00000"/>
                </a:solidFill>
              </a:rPr>
              <a:t>, а написао га је Гвидо </a:t>
            </a:r>
            <a:r>
              <a:rPr lang="sr-Cyrl-RS" sz="3000" b="1" dirty="0">
                <a:solidFill>
                  <a:srgbClr val="C00000"/>
                </a:solidFill>
              </a:rPr>
              <a:t>Тартаља.</a:t>
            </a:r>
          </a:p>
          <a:p>
            <a:pPr marL="0" indent="0">
              <a:buNone/>
            </a:pPr>
            <a:r>
              <a:rPr lang="sr-Cyrl-RS" sz="30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  <a:p>
            <a:pPr marL="0" indent="0">
              <a:buNone/>
            </a:pPr>
            <a:r>
              <a:rPr lang="sr-Cyrl-R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r-Cyrl-RS" sz="3000" b="1" dirty="0" smtClean="0">
                <a:solidFill>
                  <a:schemeClr val="accent2">
                    <a:lumMod val="75000"/>
                  </a:schemeClr>
                </a:solidFill>
              </a:rPr>
              <a:t>   У школској свесци напишите наслов и име писца.</a:t>
            </a:r>
          </a:p>
          <a:p>
            <a:pPr marL="0" indent="0">
              <a:buNone/>
            </a:pPr>
            <a:endParaRPr lang="sr-Cyrl-RS" sz="3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r-Cyrl-RS" sz="3000" b="1" dirty="0" smtClean="0">
                <a:solidFill>
                  <a:srgbClr val="C00000"/>
                </a:solidFill>
              </a:rPr>
              <a:t> Пре него што почнемо са анализом и читањем, важно   </a:t>
            </a:r>
          </a:p>
          <a:p>
            <a:pPr marL="0" indent="0">
              <a:buNone/>
            </a:pPr>
            <a:r>
              <a:rPr lang="sr-Cyrl-RS" sz="3000" b="1" dirty="0">
                <a:solidFill>
                  <a:srgbClr val="C00000"/>
                </a:solidFill>
              </a:rPr>
              <a:t> </a:t>
            </a:r>
            <a:r>
              <a:rPr lang="sr-Cyrl-RS" sz="3000" b="1" dirty="0" smtClean="0">
                <a:solidFill>
                  <a:srgbClr val="C00000"/>
                </a:solidFill>
              </a:rPr>
              <a:t>                је да знамо шта чини драмски текст. </a:t>
            </a:r>
          </a:p>
          <a:p>
            <a:pPr marL="0" indent="0">
              <a:buNone/>
            </a:pPr>
            <a:r>
              <a:rPr lang="sr-Cyrl-RS" sz="3000" b="1" dirty="0" smtClean="0">
                <a:solidFill>
                  <a:srgbClr val="C00000"/>
                </a:solidFill>
              </a:rPr>
              <a:t>                   То ћемо сазнати из следећег видеа: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00B0F0"/>
                </a:solidFill>
                <a:hlinkClick r:id="rId4"/>
              </a:rPr>
              <a:t>https</a:t>
            </a:r>
            <a:r>
              <a:rPr lang="en-US" sz="3200" dirty="0">
                <a:solidFill>
                  <a:srgbClr val="00B0F0"/>
                </a:solidFill>
                <a:hlinkClick r:id="rId4"/>
              </a:rPr>
              <a:t>://www.youtube.com/watch?v=KtF-XRI2brM</a:t>
            </a:r>
            <a:endParaRPr lang="sr-Cyrl-RS" sz="3200" b="1" dirty="0">
              <a:solidFill>
                <a:srgbClr val="00B0F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5976" y="6669360"/>
            <a:ext cx="9127232" cy="144016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sr-Cyrl-RS" sz="24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sr-Cyrl-RS" sz="24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sr-Cyrl-RS" dirty="0"/>
          </a:p>
        </p:txBody>
      </p:sp>
      <p:pic>
        <p:nvPicPr>
          <p:cNvPr id="4" name="Picture 2" descr="C:\Users\Win 7\Desktop\1101058.f56.78683S7ay1Cm2MjUAAA-650x650-b-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865"/>
            <a:ext cx="1875272" cy="1393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817" y="1988840"/>
            <a:ext cx="9143999" cy="3877815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ClrTx/>
              <a:buNone/>
            </a:pPr>
            <a:r>
              <a:rPr lang="sr-Cyrl-RS" sz="3000" b="1" dirty="0" smtClean="0">
                <a:solidFill>
                  <a:srgbClr val="C00000"/>
                </a:solidFill>
              </a:rPr>
              <a:t>           У дну екрана приметићете фотографију   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sr-Cyrl-RS" sz="3000" b="1" dirty="0" smtClean="0">
                <a:solidFill>
                  <a:srgbClr val="C00000"/>
                </a:solidFill>
              </a:rPr>
              <a:t> Гвида Тартаље и један  необичан квадрат</a:t>
            </a:r>
            <a:r>
              <a:rPr lang="sr-Cyrl-RS" sz="3000" b="1" dirty="0">
                <a:solidFill>
                  <a:srgbClr val="C00000"/>
                </a:solidFill>
              </a:rPr>
              <a:t>, који се </a:t>
            </a:r>
            <a:r>
              <a:rPr lang="sr-Cyrl-RS" sz="3000" b="1" dirty="0" smtClean="0">
                <a:solidFill>
                  <a:srgbClr val="C00000"/>
                </a:solidFill>
              </a:rPr>
              <a:t>  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sr-Cyrl-RS" sz="3000" b="1" dirty="0" smtClean="0">
                <a:solidFill>
                  <a:srgbClr val="C00000"/>
                </a:solidFill>
              </a:rPr>
              <a:t>                           назива </a:t>
            </a:r>
            <a:r>
              <a:rPr lang="sr-Cyrl-RS" sz="3000" b="1" dirty="0">
                <a:solidFill>
                  <a:srgbClr val="C00000"/>
                </a:solidFill>
              </a:rPr>
              <a:t>QR </a:t>
            </a:r>
            <a:r>
              <a:rPr lang="sr-Cyrl-RS" sz="3000" b="1" dirty="0" smtClean="0">
                <a:solidFill>
                  <a:srgbClr val="C00000"/>
                </a:solidFill>
              </a:rPr>
              <a:t>(</a:t>
            </a:r>
            <a:r>
              <a:rPr lang="sr-Cyrl-RS" sz="3000" b="1" dirty="0">
                <a:solidFill>
                  <a:srgbClr val="C00000"/>
                </a:solidFill>
              </a:rPr>
              <a:t>кју </a:t>
            </a:r>
            <a:r>
              <a:rPr lang="sr-Cyrl-RS" sz="3000" b="1" dirty="0" smtClean="0">
                <a:solidFill>
                  <a:srgbClr val="C00000"/>
                </a:solidFill>
              </a:rPr>
              <a:t>ар) код</a:t>
            </a:r>
            <a:r>
              <a:rPr lang="sr-Cyrl-RS" sz="3000" b="1" dirty="0">
                <a:solidFill>
                  <a:srgbClr val="C00000"/>
                </a:solidFill>
              </a:rPr>
              <a:t>.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sr-Cyrl-RS" sz="3000" b="1" dirty="0">
                <a:solidFill>
                  <a:srgbClr val="C00000"/>
                </a:solidFill>
              </a:rPr>
              <a:t> </a:t>
            </a:r>
            <a:r>
              <a:rPr lang="sr-Cyrl-RS" sz="3000" b="1" dirty="0" smtClean="0">
                <a:solidFill>
                  <a:srgbClr val="C00000"/>
                </a:solidFill>
              </a:rPr>
              <a:t> </a:t>
            </a:r>
            <a:r>
              <a:rPr lang="sr-Cyrl-RS" sz="3000" b="1" dirty="0" smtClean="0">
                <a:solidFill>
                  <a:schemeClr val="accent2">
                    <a:lumMod val="75000"/>
                  </a:schemeClr>
                </a:solidFill>
              </a:rPr>
              <a:t>Уз </a:t>
            </a:r>
            <a:r>
              <a:rPr lang="sr-Cyrl-RS" sz="3000" b="1" dirty="0">
                <a:solidFill>
                  <a:schemeClr val="accent2">
                    <a:lumMod val="75000"/>
                  </a:schemeClr>
                </a:solidFill>
              </a:rPr>
              <a:t>помоћ родитеља, покушајте да </a:t>
            </a:r>
            <a:r>
              <a:rPr lang="sr-Cyrl-RS" sz="3000" b="1" dirty="0" smtClean="0">
                <a:solidFill>
                  <a:schemeClr val="accent2">
                    <a:lumMod val="75000"/>
                  </a:schemeClr>
                </a:solidFill>
              </a:rPr>
              <a:t>очитате QR </a:t>
            </a:r>
            <a:r>
              <a:rPr lang="sr-Cyrl-RS" sz="3000" b="1" dirty="0">
                <a:solidFill>
                  <a:schemeClr val="accent2">
                    <a:lumMod val="75000"/>
                  </a:schemeClr>
                </a:solidFill>
              </a:rPr>
              <a:t>код </a:t>
            </a:r>
            <a:r>
              <a:rPr lang="sr-Cyrl-RS" sz="30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sr-Cyrl-RS" sz="3000" b="1" dirty="0" smtClean="0">
                <a:solidFill>
                  <a:schemeClr val="accent2">
                    <a:lumMod val="75000"/>
                  </a:schemeClr>
                </a:solidFill>
              </a:rPr>
              <a:t>   и </a:t>
            </a:r>
            <a:r>
              <a:rPr lang="sr-Cyrl-RS" sz="3000" b="1" dirty="0">
                <a:solidFill>
                  <a:schemeClr val="accent2">
                    <a:lumMod val="75000"/>
                  </a:schemeClr>
                </a:solidFill>
              </a:rPr>
              <a:t>сазнате нешто о писцу  </a:t>
            </a:r>
            <a:r>
              <a:rPr lang="sr-Cyrl-RS" sz="3000" b="1" dirty="0" smtClean="0">
                <a:solidFill>
                  <a:schemeClr val="accent2">
                    <a:lumMod val="75000"/>
                  </a:schemeClr>
                </a:solidFill>
              </a:rPr>
              <a:t>драмског </a:t>
            </a:r>
            <a:r>
              <a:rPr lang="sr-Cyrl-RS" sz="3000" b="1" dirty="0">
                <a:solidFill>
                  <a:schemeClr val="accent2">
                    <a:lumMod val="75000"/>
                  </a:schemeClr>
                </a:solidFill>
              </a:rPr>
              <a:t>текста </a:t>
            </a:r>
            <a:r>
              <a:rPr lang="sr-Cyrl-RS" sz="3000" b="1" i="1" dirty="0" smtClean="0">
                <a:solidFill>
                  <a:schemeClr val="accent2">
                    <a:lumMod val="75000"/>
                  </a:schemeClr>
                </a:solidFill>
              </a:rPr>
              <a:t>Оцене</a:t>
            </a:r>
            <a:r>
              <a:rPr lang="sr-Cyrl-RS" sz="3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sr-Cyrl-RS" sz="3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r-Cyrl-R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260648"/>
            <a:ext cx="1878013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Win 7\Desktop\moj-qr-k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33936"/>
            <a:ext cx="2174875" cy="2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 7\Desktop\Gvido_Tartalja_portrai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437111"/>
            <a:ext cx="1878856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3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48347"/>
            <a:ext cx="9143999" cy="46096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3000" b="1" dirty="0">
                <a:solidFill>
                  <a:srgbClr val="C00000"/>
                </a:solidFill>
              </a:rPr>
              <a:t> </a:t>
            </a:r>
            <a:r>
              <a:rPr lang="sr-Cyrl-RS" sz="3000" b="1" dirty="0" smtClean="0">
                <a:solidFill>
                  <a:srgbClr val="C00000"/>
                </a:solidFill>
              </a:rPr>
              <a:t>Сада знамо шта је драмски текст, упознали смо се      </a:t>
            </a:r>
          </a:p>
          <a:p>
            <a:pPr marL="0" indent="0">
              <a:buNone/>
            </a:pPr>
            <a:r>
              <a:rPr lang="sr-Cyrl-RS" sz="3000" b="1" dirty="0">
                <a:solidFill>
                  <a:srgbClr val="C00000"/>
                </a:solidFill>
              </a:rPr>
              <a:t> </a:t>
            </a:r>
            <a:r>
              <a:rPr lang="sr-Cyrl-RS" sz="3000" b="1" dirty="0" smtClean="0">
                <a:solidFill>
                  <a:srgbClr val="C00000"/>
                </a:solidFill>
              </a:rPr>
              <a:t>са занимљивим детаљима из живота писца који је </a:t>
            </a:r>
          </a:p>
          <a:p>
            <a:pPr marL="0" indent="0">
              <a:buNone/>
            </a:pPr>
            <a:r>
              <a:rPr lang="sr-Cyrl-RS" sz="3000" b="1" dirty="0">
                <a:solidFill>
                  <a:srgbClr val="C00000"/>
                </a:solidFill>
              </a:rPr>
              <a:t> </a:t>
            </a:r>
            <a:r>
              <a:rPr lang="sr-Cyrl-RS" sz="3000" b="1" dirty="0" smtClean="0">
                <a:solidFill>
                  <a:srgbClr val="C00000"/>
                </a:solidFill>
              </a:rPr>
              <a:t>     овај драмски текст написао, можемо прећи на            </a:t>
            </a:r>
          </a:p>
          <a:p>
            <a:pPr marL="0" indent="0">
              <a:buNone/>
            </a:pPr>
            <a:r>
              <a:rPr lang="sr-Cyrl-RS" sz="3000" b="1" dirty="0">
                <a:solidFill>
                  <a:srgbClr val="C00000"/>
                </a:solidFill>
              </a:rPr>
              <a:t> </a:t>
            </a:r>
            <a:r>
              <a:rPr lang="sr-Cyrl-RS" sz="3000" b="1" dirty="0" smtClean="0">
                <a:solidFill>
                  <a:srgbClr val="C00000"/>
                </a:solidFill>
              </a:rPr>
              <a:t>                               читање и анализу.</a:t>
            </a:r>
          </a:p>
          <a:p>
            <a:pPr marL="0" indent="0">
              <a:buNone/>
            </a:pPr>
            <a:endParaRPr lang="sr-Cyrl-RS" sz="30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sr-Cyrl-RS" sz="3000" b="1" dirty="0">
                <a:solidFill>
                  <a:srgbClr val="C00000"/>
                </a:solidFill>
              </a:rPr>
              <a:t> </a:t>
            </a:r>
            <a:r>
              <a:rPr lang="sr-Cyrl-RS" sz="3000" b="1" dirty="0" smtClean="0">
                <a:solidFill>
                  <a:schemeClr val="accent2">
                    <a:lumMod val="75000"/>
                  </a:schemeClr>
                </a:solidFill>
              </a:rPr>
              <a:t>Отворите 122. и 123. страну у вашим читанкама и                  </a:t>
            </a:r>
          </a:p>
          <a:p>
            <a:pPr marL="0" indent="0">
              <a:buNone/>
            </a:pPr>
            <a:r>
              <a:rPr lang="sr-Cyrl-R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r-Cyrl-RS" sz="3000" b="1" dirty="0" smtClean="0">
                <a:solidFill>
                  <a:schemeClr val="accent2">
                    <a:lumMod val="75000"/>
                  </a:schemeClr>
                </a:solidFill>
              </a:rPr>
              <a:t> пажљиво прочитајте текст, јер ћете на следећем   </a:t>
            </a:r>
          </a:p>
          <a:p>
            <a:pPr marL="0" indent="0">
              <a:buNone/>
            </a:pPr>
            <a:r>
              <a:rPr lang="sr-Cyrl-R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r-Cyrl-RS" sz="3000" b="1" dirty="0" smtClean="0">
                <a:solidFill>
                  <a:schemeClr val="accent2">
                    <a:lumMod val="75000"/>
                  </a:schemeClr>
                </a:solidFill>
              </a:rPr>
              <a:t>  слајду имати прилике да одговарате на питања.</a:t>
            </a:r>
            <a:endParaRPr lang="sr-Cyrl-R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6669360"/>
            <a:ext cx="7756263" cy="1054250"/>
          </a:xfrm>
        </p:spPr>
        <p:txBody>
          <a:bodyPr/>
          <a:lstStyle/>
          <a:p>
            <a:endParaRPr lang="sr-Cyrl-R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199" y="260648"/>
            <a:ext cx="1878013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48347"/>
            <a:ext cx="9143999" cy="460965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r-Cyrl-RS" sz="3200" b="1" dirty="0" smtClean="0">
                <a:solidFill>
                  <a:srgbClr val="C00000"/>
                </a:solidFill>
              </a:rPr>
              <a:t>    Кликом на следећи линк, појавиће се упитник:</a:t>
            </a:r>
          </a:p>
          <a:p>
            <a:pPr marL="0" indent="0">
              <a:buNone/>
            </a:pPr>
            <a:endParaRPr lang="sr-Cyrl-RS" sz="32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hlinkClick r:id="rId4"/>
              </a:rPr>
              <a:t>https</a:t>
            </a:r>
            <a:r>
              <a:rPr lang="en-US" sz="3200" dirty="0">
                <a:hlinkClick r:id="rId4"/>
              </a:rPr>
              <a:t>://</a:t>
            </a:r>
            <a:r>
              <a:rPr lang="en-US" sz="3200" dirty="0" smtClean="0">
                <a:hlinkClick r:id="rId4"/>
              </a:rPr>
              <a:t>docs.google.com/forms/d/e/1FAIpQLSefhuuRCSvhnOq8ex1hafJD2T_UHkjcim88Ti_dzj4uZeqxzw/viewform?vc=0&amp;c=0&amp;w=1&amp;fbclid=IwAR3aj1HBo73nzb6l8WdSgZZqfYVA831H_9vQRjzOB1liUIx3LF2YyxEK_aY</a:t>
            </a:r>
            <a:endParaRPr lang="sr-Cyrl-RS" sz="3200" dirty="0" smtClean="0"/>
          </a:p>
          <a:p>
            <a:pPr marL="0" indent="0">
              <a:buNone/>
            </a:pPr>
            <a:endParaRPr lang="sr-Cyrl-RS" sz="32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sr-Cyrl-RS" sz="3200" b="1" dirty="0" smtClean="0">
                <a:solidFill>
                  <a:srgbClr val="C00000"/>
                </a:solidFill>
              </a:rPr>
              <a:t>      Одговорите на питања и проверите да ли сте   </a:t>
            </a:r>
          </a:p>
          <a:p>
            <a:pPr marL="0" indent="0">
              <a:buNone/>
            </a:pPr>
            <a:r>
              <a:rPr lang="sr-Cyrl-RS" sz="3200" b="1" dirty="0">
                <a:solidFill>
                  <a:srgbClr val="C00000"/>
                </a:solidFill>
              </a:rPr>
              <a:t> </a:t>
            </a:r>
            <a:r>
              <a:rPr lang="sr-Cyrl-RS" sz="3200" b="1" dirty="0" smtClean="0">
                <a:solidFill>
                  <a:srgbClr val="C00000"/>
                </a:solidFill>
              </a:rPr>
              <a:t>                      правилно  разумели текст. </a:t>
            </a:r>
            <a:endParaRPr lang="sr-Cyrl-RS" sz="3000" b="1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20888" y="6741368"/>
            <a:ext cx="7756263" cy="1054250"/>
          </a:xfrm>
        </p:spPr>
        <p:txBody>
          <a:bodyPr/>
          <a:lstStyle/>
          <a:p>
            <a:endParaRPr lang="sr-Cyrl-RS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2060848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RS" sz="2400" b="1" dirty="0">
              <a:solidFill>
                <a:srgbClr val="C00000"/>
              </a:solidFill>
            </a:endParaRPr>
          </a:p>
          <a:p>
            <a:endParaRPr lang="sr-Cyrl-RS" sz="2400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199" y="260648"/>
            <a:ext cx="1878013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9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76872"/>
            <a:ext cx="9144000" cy="4941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2600" b="1" dirty="0" smtClean="0">
                <a:solidFill>
                  <a:srgbClr val="C00000"/>
                </a:solidFill>
              </a:rPr>
              <a:t>  Након успешно попуњеног упитника сигурна сам да лако  </a:t>
            </a:r>
          </a:p>
          <a:p>
            <a:pPr marL="0" indent="0">
              <a:buNone/>
            </a:pPr>
            <a:r>
              <a:rPr lang="sr-Cyrl-RS" sz="2600" b="1" dirty="0">
                <a:solidFill>
                  <a:srgbClr val="C00000"/>
                </a:solidFill>
              </a:rPr>
              <a:t> </a:t>
            </a:r>
            <a:r>
              <a:rPr lang="sr-Cyrl-RS" sz="2600" b="1" dirty="0" smtClean="0">
                <a:solidFill>
                  <a:srgbClr val="C00000"/>
                </a:solidFill>
              </a:rPr>
              <a:t>                   можете одговорити на следећи захтев:</a:t>
            </a:r>
          </a:p>
          <a:p>
            <a:pPr marL="0" indent="0">
              <a:buNone/>
            </a:pPr>
            <a:r>
              <a:rPr lang="sr-Cyrl-RS" sz="2600" b="1" dirty="0" smtClean="0">
                <a:solidFill>
                  <a:schemeClr val="accent2">
                    <a:lumMod val="75000"/>
                  </a:schemeClr>
                </a:solidFill>
              </a:rPr>
              <a:t>Тема:</a:t>
            </a:r>
          </a:p>
          <a:p>
            <a:pPr marL="0" indent="0">
              <a:buNone/>
            </a:pPr>
            <a:r>
              <a:rPr lang="sr-Cyrl-RS" sz="2600" b="1" dirty="0" smtClean="0">
                <a:solidFill>
                  <a:schemeClr val="accent2">
                    <a:lumMod val="75000"/>
                  </a:schemeClr>
                </a:solidFill>
              </a:rPr>
              <a:t>Ликови:</a:t>
            </a:r>
          </a:p>
          <a:p>
            <a:pPr marL="0" indent="0">
              <a:buNone/>
            </a:pPr>
            <a:r>
              <a:rPr lang="sr-Cyrl-RS" sz="2600" b="1" dirty="0" smtClean="0">
                <a:solidFill>
                  <a:schemeClr val="accent2">
                    <a:lumMod val="75000"/>
                  </a:schemeClr>
                </a:solidFill>
              </a:rPr>
              <a:t>Особине Аце:</a:t>
            </a:r>
          </a:p>
          <a:p>
            <a:pPr marL="0" indent="0">
              <a:buNone/>
            </a:pPr>
            <a:r>
              <a:rPr lang="sr-Cyrl-RS" sz="2600" b="1" dirty="0" smtClean="0">
                <a:solidFill>
                  <a:schemeClr val="accent2">
                    <a:lumMod val="75000"/>
                  </a:schemeClr>
                </a:solidFill>
              </a:rPr>
              <a:t>Особине тетка Мице:</a:t>
            </a:r>
          </a:p>
          <a:p>
            <a:pPr marL="0" indent="0">
              <a:buNone/>
            </a:pPr>
            <a:r>
              <a:rPr lang="sr-Cyrl-RS" sz="2600" b="1" dirty="0" smtClean="0">
                <a:solidFill>
                  <a:schemeClr val="accent2">
                    <a:lumMod val="75000"/>
                  </a:schemeClr>
                </a:solidFill>
              </a:rPr>
              <a:t>Особине маме:</a:t>
            </a:r>
          </a:p>
          <a:p>
            <a:pPr marL="0" indent="0">
              <a:buNone/>
            </a:pPr>
            <a:r>
              <a:rPr lang="sr-Cyrl-RS" sz="2600" b="1" dirty="0" smtClean="0">
                <a:solidFill>
                  <a:schemeClr val="accent2">
                    <a:lumMod val="75000"/>
                  </a:schemeClr>
                </a:solidFill>
              </a:rPr>
              <a:t>Порука:</a:t>
            </a:r>
          </a:p>
          <a:p>
            <a:pPr marL="0" indent="0">
              <a:buNone/>
            </a:pPr>
            <a:endParaRPr lang="sr-Cyrl-RS" sz="2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r-Cyrl-RS" sz="2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0" y="7173416"/>
            <a:ext cx="7756263" cy="1054250"/>
          </a:xfrm>
        </p:spPr>
        <p:txBody>
          <a:bodyPr/>
          <a:lstStyle/>
          <a:p>
            <a:endParaRPr lang="sr-Cyrl-RS" dirty="0"/>
          </a:p>
        </p:txBody>
      </p:sp>
      <p:pic>
        <p:nvPicPr>
          <p:cNvPr id="2050" name="Picture 2" descr="C:\Users\Win 7\Desktop\1101058.f56.78683S7ay1Cm2MjUAAA-650x650-b-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865"/>
            <a:ext cx="1875272" cy="1393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8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2" y="1890326"/>
            <a:ext cx="9144000" cy="494116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r-Cyrl-RS" sz="2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r-Cyrl-RS" sz="2600" b="1" dirty="0" smtClean="0">
                <a:solidFill>
                  <a:schemeClr val="accent2">
                    <a:lumMod val="75000"/>
                  </a:schemeClr>
                </a:solidFill>
              </a:rPr>
              <a:t>Тема: </a:t>
            </a:r>
            <a:r>
              <a:rPr lang="sr-Cyrl-RS" sz="26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Аца је слагао тетка Мицу да би добио награду.</a:t>
            </a:r>
          </a:p>
          <a:p>
            <a:pPr marL="0" indent="0">
              <a:buNone/>
            </a:pPr>
            <a:r>
              <a:rPr lang="sr-Cyrl-RS" sz="2600" b="1" dirty="0" smtClean="0">
                <a:solidFill>
                  <a:schemeClr val="accent2">
                    <a:lumMod val="75000"/>
                  </a:schemeClr>
                </a:solidFill>
              </a:rPr>
              <a:t>Ликови: </a:t>
            </a:r>
            <a:r>
              <a:rPr lang="sr-Cyrl-RS" sz="26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Аца, тетка Мица, мама.</a:t>
            </a:r>
          </a:p>
          <a:p>
            <a:pPr marL="0" indent="0">
              <a:buNone/>
            </a:pPr>
            <a:r>
              <a:rPr lang="sr-Cyrl-RS" sz="2600" b="1" dirty="0" smtClean="0">
                <a:solidFill>
                  <a:schemeClr val="accent2">
                    <a:lumMod val="75000"/>
                  </a:schemeClr>
                </a:solidFill>
              </a:rPr>
              <a:t>Особине Аце: </a:t>
            </a:r>
            <a:r>
              <a:rPr lang="sr-Cyrl-RS" sz="26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Детињаст, лажљив, прорачунат, незрео.</a:t>
            </a:r>
          </a:p>
          <a:p>
            <a:pPr marL="0" indent="0">
              <a:buNone/>
            </a:pPr>
            <a:r>
              <a:rPr lang="sr-Cyrl-RS" sz="2600" b="1" dirty="0" smtClean="0">
                <a:solidFill>
                  <a:schemeClr val="accent2">
                    <a:lumMod val="75000"/>
                  </a:schemeClr>
                </a:solidFill>
              </a:rPr>
              <a:t>Особине тетка Мице: </a:t>
            </a:r>
            <a:r>
              <a:rPr lang="sr-Cyrl-RS" sz="26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Пажљива, брижна.</a:t>
            </a:r>
          </a:p>
          <a:p>
            <a:pPr marL="0" indent="0">
              <a:buNone/>
            </a:pPr>
            <a:r>
              <a:rPr lang="sr-Cyrl-RS" sz="2600" b="1" dirty="0" smtClean="0">
                <a:solidFill>
                  <a:schemeClr val="accent2">
                    <a:lumMod val="75000"/>
                  </a:schemeClr>
                </a:solidFill>
              </a:rPr>
              <a:t>Особине маме: </a:t>
            </a:r>
            <a:r>
              <a:rPr lang="sr-Cyrl-RS" sz="26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Толерантна, стрпљива.</a:t>
            </a:r>
          </a:p>
          <a:p>
            <a:pPr marL="0" indent="0">
              <a:buNone/>
            </a:pPr>
            <a:r>
              <a:rPr lang="sr-Cyrl-RS" sz="2600" b="1" dirty="0" smtClean="0">
                <a:solidFill>
                  <a:schemeClr val="accent2">
                    <a:lumMod val="75000"/>
                  </a:schemeClr>
                </a:solidFill>
              </a:rPr>
              <a:t>Порука: </a:t>
            </a:r>
            <a:r>
              <a:rPr lang="sr-Cyrl-RS" sz="26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 лажи су кратке ноге.</a:t>
            </a:r>
          </a:p>
          <a:p>
            <a:pPr marL="0" indent="0">
              <a:buNone/>
            </a:pPr>
            <a:r>
              <a:rPr lang="sr-Cyrl-RS" sz="2600" b="1" dirty="0" smtClean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sr-Cyrl-RS" sz="2600" b="1" dirty="0" smtClean="0">
                <a:solidFill>
                  <a:srgbClr val="C00000"/>
                </a:solidFill>
              </a:rPr>
              <a:t>Све ово препишите у своје школске свеске испод наслова.</a:t>
            </a:r>
          </a:p>
          <a:p>
            <a:pPr marL="0" indent="0">
              <a:buNone/>
            </a:pPr>
            <a:endParaRPr lang="sr-Cyrl-RS" sz="2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r-Cyrl-RS" sz="2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0" y="7173416"/>
            <a:ext cx="7756263" cy="1054250"/>
          </a:xfrm>
        </p:spPr>
        <p:txBody>
          <a:bodyPr/>
          <a:lstStyle/>
          <a:p>
            <a:endParaRPr lang="sr-Cyrl-RS" dirty="0"/>
          </a:p>
        </p:txBody>
      </p:sp>
      <p:pic>
        <p:nvPicPr>
          <p:cNvPr id="2050" name="Picture 2" descr="C:\Users\Win 7\Desktop\1101058.f56.78683S7ay1Cm2MjUAAA-650x650-b-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865"/>
            <a:ext cx="1875272" cy="1393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5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5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1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75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1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251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1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751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0.9|6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566</TotalTime>
  <Words>528</Words>
  <Application>Microsoft Office PowerPoint</Application>
  <PresentationFormat>On-screen Show (4:3)</PresentationFormat>
  <Paragraphs>81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Hardcover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 7</dc:creator>
  <cp:lastModifiedBy>Win 7</cp:lastModifiedBy>
  <cp:revision>46</cp:revision>
  <dcterms:created xsi:type="dcterms:W3CDTF">2020-05-03T16:15:58Z</dcterms:created>
  <dcterms:modified xsi:type="dcterms:W3CDTF">2020-05-13T21:25:32Z</dcterms:modified>
</cp:coreProperties>
</file>